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3" r:id="rId3"/>
    <p:sldId id="268" r:id="rId4"/>
    <p:sldId id="269" r:id="rId5"/>
    <p:sldId id="270" r:id="rId6"/>
    <p:sldId id="272" r:id="rId7"/>
    <p:sldId id="273" r:id="rId8"/>
    <p:sldId id="274" r:id="rId9"/>
    <p:sldId id="275" r:id="rId10"/>
    <p:sldId id="271" r:id="rId11"/>
    <p:sldId id="279" r:id="rId12"/>
    <p:sldId id="280" r:id="rId13"/>
    <p:sldId id="281" r:id="rId14"/>
    <p:sldId id="276" r:id="rId15"/>
    <p:sldId id="282" r:id="rId16"/>
    <p:sldId id="277" r:id="rId17"/>
    <p:sldId id="278" r:id="rId18"/>
    <p:sldId id="262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B24C2C"/>
    <a:srgbClr val="FCAB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80" autoAdjust="0"/>
    <p:restoredTop sz="81125" autoAdjust="0"/>
  </p:normalViewPr>
  <p:slideViewPr>
    <p:cSldViewPr snapToGrid="0">
      <p:cViewPr varScale="1">
        <p:scale>
          <a:sx n="77" d="100"/>
          <a:sy n="77" d="100"/>
        </p:scale>
        <p:origin x="19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5" d="100"/>
          <a:sy n="115" d="100"/>
        </p:scale>
        <p:origin x="24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DCF8C9-E289-44BA-B2BE-9730C5941EF0}" type="doc">
      <dgm:prSet loTypeId="urn:microsoft.com/office/officeart/2005/8/layout/matrix3" loCatId="matrix" qsTypeId="urn:microsoft.com/office/officeart/2005/8/quickstyle/simple2" qsCatId="simple" csTypeId="urn:microsoft.com/office/officeart/2005/8/colors/accent6_1" csCatId="accent6" phldr="1"/>
      <dgm:spPr/>
      <dgm:t>
        <a:bodyPr/>
        <a:lstStyle/>
        <a:p>
          <a:pPr latinLnBrk="1"/>
          <a:endParaRPr lang="ko-KR" altLang="en-US"/>
        </a:p>
      </dgm:t>
    </dgm:pt>
    <dgm:pt modelId="{C1A2783C-4B13-4F04-83BC-FAE5A3246E0B}">
      <dgm:prSet phldrT="[텍스트]"/>
      <dgm:spPr>
        <a:ln w="76200">
          <a:solidFill>
            <a:srgbClr val="548235"/>
          </a:solidFill>
        </a:ln>
      </dgm:spPr>
      <dgm:t>
        <a:bodyPr/>
        <a:lstStyle/>
        <a:p>
          <a:pPr latinLnBrk="1"/>
          <a:r>
            <a:rPr lang="ko-KR" altLang="en-US" b="0" u="none" dirty="0">
              <a:solidFill>
                <a:srgbClr val="548235"/>
              </a:solidFill>
            </a:rPr>
            <a:t>박세진</a:t>
          </a:r>
        </a:p>
      </dgm:t>
    </dgm:pt>
    <dgm:pt modelId="{7B0D43D4-052F-41FE-8A49-C192580B6A01}" type="parTrans" cxnId="{89527514-44AB-404D-AAA9-F80E63167333}">
      <dgm:prSet/>
      <dgm:spPr/>
      <dgm:t>
        <a:bodyPr/>
        <a:lstStyle/>
        <a:p>
          <a:pPr latinLnBrk="1"/>
          <a:endParaRPr lang="ko-KR" altLang="en-US"/>
        </a:p>
      </dgm:t>
    </dgm:pt>
    <dgm:pt modelId="{44CE4311-329A-4D98-BED1-16571F318EB6}" type="sibTrans" cxnId="{89527514-44AB-404D-AAA9-F80E63167333}">
      <dgm:prSet/>
      <dgm:spPr/>
      <dgm:t>
        <a:bodyPr/>
        <a:lstStyle/>
        <a:p>
          <a:pPr latinLnBrk="1"/>
          <a:endParaRPr lang="ko-KR" altLang="en-US"/>
        </a:p>
      </dgm:t>
    </dgm:pt>
    <dgm:pt modelId="{37E42F81-BA55-4B16-83CF-D3C22EB2B730}">
      <dgm:prSet phldrT="[텍스트]"/>
      <dgm:spPr>
        <a:ln w="76200">
          <a:solidFill>
            <a:srgbClr val="548235"/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548235"/>
              </a:solidFill>
            </a:rPr>
            <a:t>문세연</a:t>
          </a:r>
        </a:p>
      </dgm:t>
    </dgm:pt>
    <dgm:pt modelId="{AE13D67A-7EAA-40B3-8454-546949D72BFF}" type="parTrans" cxnId="{073CFE20-D35B-4E4F-9926-9A7E849B950D}">
      <dgm:prSet/>
      <dgm:spPr/>
      <dgm:t>
        <a:bodyPr/>
        <a:lstStyle/>
        <a:p>
          <a:pPr latinLnBrk="1"/>
          <a:endParaRPr lang="ko-KR" altLang="en-US"/>
        </a:p>
      </dgm:t>
    </dgm:pt>
    <dgm:pt modelId="{D0BC9A39-FB67-4A96-9CFF-B36103484DA5}" type="sibTrans" cxnId="{073CFE20-D35B-4E4F-9926-9A7E849B950D}">
      <dgm:prSet/>
      <dgm:spPr/>
      <dgm:t>
        <a:bodyPr/>
        <a:lstStyle/>
        <a:p>
          <a:pPr latinLnBrk="1"/>
          <a:endParaRPr lang="ko-KR" altLang="en-US"/>
        </a:p>
      </dgm:t>
    </dgm:pt>
    <dgm:pt modelId="{14D62EAF-EE06-41E7-A9F1-3D70F1D01650}">
      <dgm:prSet phldrT="[텍스트]"/>
      <dgm:spPr>
        <a:ln w="76200">
          <a:solidFill>
            <a:srgbClr val="548235"/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548235"/>
              </a:solidFill>
            </a:rPr>
            <a:t>조동민</a:t>
          </a:r>
        </a:p>
      </dgm:t>
    </dgm:pt>
    <dgm:pt modelId="{5F01849B-ECA1-4F28-952F-92DCE36E6EE5}" type="parTrans" cxnId="{16C50FE1-9386-4616-B415-25BF7B6FCE06}">
      <dgm:prSet/>
      <dgm:spPr/>
      <dgm:t>
        <a:bodyPr/>
        <a:lstStyle/>
        <a:p>
          <a:pPr latinLnBrk="1"/>
          <a:endParaRPr lang="ko-KR" altLang="en-US"/>
        </a:p>
      </dgm:t>
    </dgm:pt>
    <dgm:pt modelId="{48C4739B-F5D3-4391-9663-622BF9CD9404}" type="sibTrans" cxnId="{16C50FE1-9386-4616-B415-25BF7B6FCE06}">
      <dgm:prSet/>
      <dgm:spPr/>
      <dgm:t>
        <a:bodyPr/>
        <a:lstStyle/>
        <a:p>
          <a:pPr latinLnBrk="1"/>
          <a:endParaRPr lang="ko-KR" altLang="en-US"/>
        </a:p>
      </dgm:t>
    </dgm:pt>
    <dgm:pt modelId="{9A7DADD8-BF7F-4970-8B4C-8968E93269C6}">
      <dgm:prSet phldrT="[텍스트]"/>
      <dgm:spPr>
        <a:ln w="76200">
          <a:solidFill>
            <a:srgbClr val="548235"/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548235"/>
              </a:solidFill>
            </a:rPr>
            <a:t>변우진</a:t>
          </a:r>
        </a:p>
      </dgm:t>
    </dgm:pt>
    <dgm:pt modelId="{64E9BF38-A0F6-4B18-B0E0-713EC8F68B32}" type="parTrans" cxnId="{A6562FC3-9657-4EA1-946D-6C700D79B66A}">
      <dgm:prSet/>
      <dgm:spPr/>
      <dgm:t>
        <a:bodyPr/>
        <a:lstStyle/>
        <a:p>
          <a:pPr latinLnBrk="1"/>
          <a:endParaRPr lang="ko-KR" altLang="en-US"/>
        </a:p>
      </dgm:t>
    </dgm:pt>
    <dgm:pt modelId="{DCDFF613-FA89-4BB0-BFD4-152101190A6E}" type="sibTrans" cxnId="{A6562FC3-9657-4EA1-946D-6C700D79B66A}">
      <dgm:prSet/>
      <dgm:spPr/>
      <dgm:t>
        <a:bodyPr/>
        <a:lstStyle/>
        <a:p>
          <a:pPr latinLnBrk="1"/>
          <a:endParaRPr lang="ko-KR" altLang="en-US"/>
        </a:p>
      </dgm:t>
    </dgm:pt>
    <dgm:pt modelId="{91BCC432-65DD-40CE-B58A-61C046AFCC8F}" type="pres">
      <dgm:prSet presAssocID="{10DCF8C9-E289-44BA-B2BE-9730C5941EF0}" presName="matrix" presStyleCnt="0">
        <dgm:presLayoutVars>
          <dgm:chMax val="1"/>
          <dgm:dir/>
          <dgm:resizeHandles val="exact"/>
        </dgm:presLayoutVars>
      </dgm:prSet>
      <dgm:spPr/>
    </dgm:pt>
    <dgm:pt modelId="{28D857C0-A8F5-4863-972C-DC3770A77183}" type="pres">
      <dgm:prSet presAssocID="{10DCF8C9-E289-44BA-B2BE-9730C5941EF0}" presName="diamond" presStyleLbl="bgShp" presStyleIdx="0" presStyleCnt="1" custLinFactNeighborX="1136" custLinFactNeighborY="10060"/>
      <dgm:spPr/>
    </dgm:pt>
    <dgm:pt modelId="{601E2309-FC86-4A15-8BAA-824AA8A30BFA}" type="pres">
      <dgm:prSet presAssocID="{10DCF8C9-E289-44BA-B2BE-9730C5941EF0}" presName="quad1" presStyleLbl="node1" presStyleIdx="0" presStyleCnt="4" custLinFactNeighborX="-20581" custLinFactNeighborY="-19731">
        <dgm:presLayoutVars>
          <dgm:chMax val="0"/>
          <dgm:chPref val="0"/>
          <dgm:bulletEnabled val="1"/>
        </dgm:presLayoutVars>
      </dgm:prSet>
      <dgm:spPr/>
    </dgm:pt>
    <dgm:pt modelId="{9CCEF6ED-7C47-4E3D-920B-8E1A7E8FFCB2}" type="pres">
      <dgm:prSet presAssocID="{10DCF8C9-E289-44BA-B2BE-9730C5941EF0}" presName="quad2" presStyleLbl="node1" presStyleIdx="1" presStyleCnt="4" custLinFactNeighborX="26930" custLinFactNeighborY="-20107">
        <dgm:presLayoutVars>
          <dgm:chMax val="0"/>
          <dgm:chPref val="0"/>
          <dgm:bulletEnabled val="1"/>
        </dgm:presLayoutVars>
      </dgm:prSet>
      <dgm:spPr/>
    </dgm:pt>
    <dgm:pt modelId="{260CF8CD-4E20-493B-8386-072A244C299B}" type="pres">
      <dgm:prSet presAssocID="{10DCF8C9-E289-44BA-B2BE-9730C5941EF0}" presName="quad3" presStyleLbl="node1" presStyleIdx="2" presStyleCnt="4" custLinFactNeighborX="-20660" custLinFactNeighborY="19058">
        <dgm:presLayoutVars>
          <dgm:chMax val="0"/>
          <dgm:chPref val="0"/>
          <dgm:bulletEnabled val="1"/>
        </dgm:presLayoutVars>
      </dgm:prSet>
      <dgm:spPr/>
    </dgm:pt>
    <dgm:pt modelId="{23ACC4C6-F126-40D0-B000-C417D86D808D}" type="pres">
      <dgm:prSet presAssocID="{10DCF8C9-E289-44BA-B2BE-9730C5941EF0}" presName="quad4" presStyleLbl="node1" presStyleIdx="3" presStyleCnt="4" custLinFactNeighborX="26550" custLinFactNeighborY="19058">
        <dgm:presLayoutVars>
          <dgm:chMax val="0"/>
          <dgm:chPref val="0"/>
          <dgm:bulletEnabled val="1"/>
        </dgm:presLayoutVars>
      </dgm:prSet>
      <dgm:spPr/>
    </dgm:pt>
  </dgm:ptLst>
  <dgm:cxnLst>
    <dgm:cxn modelId="{5EDD8A0F-9D12-4657-A1FB-402C8BF4D4A0}" type="presOf" srcId="{9A7DADD8-BF7F-4970-8B4C-8968E93269C6}" destId="{23ACC4C6-F126-40D0-B000-C417D86D808D}" srcOrd="0" destOrd="0" presId="urn:microsoft.com/office/officeart/2005/8/layout/matrix3"/>
    <dgm:cxn modelId="{89527514-44AB-404D-AAA9-F80E63167333}" srcId="{10DCF8C9-E289-44BA-B2BE-9730C5941EF0}" destId="{C1A2783C-4B13-4F04-83BC-FAE5A3246E0B}" srcOrd="0" destOrd="0" parTransId="{7B0D43D4-052F-41FE-8A49-C192580B6A01}" sibTransId="{44CE4311-329A-4D98-BED1-16571F318EB6}"/>
    <dgm:cxn modelId="{98D06019-222C-4BEA-8339-F4F0615CD644}" type="presOf" srcId="{37E42F81-BA55-4B16-83CF-D3C22EB2B730}" destId="{9CCEF6ED-7C47-4E3D-920B-8E1A7E8FFCB2}" srcOrd="0" destOrd="0" presId="urn:microsoft.com/office/officeart/2005/8/layout/matrix3"/>
    <dgm:cxn modelId="{073CFE20-D35B-4E4F-9926-9A7E849B950D}" srcId="{10DCF8C9-E289-44BA-B2BE-9730C5941EF0}" destId="{37E42F81-BA55-4B16-83CF-D3C22EB2B730}" srcOrd="1" destOrd="0" parTransId="{AE13D67A-7EAA-40B3-8454-546949D72BFF}" sibTransId="{D0BC9A39-FB67-4A96-9CFF-B36103484DA5}"/>
    <dgm:cxn modelId="{A6562FC3-9657-4EA1-946D-6C700D79B66A}" srcId="{10DCF8C9-E289-44BA-B2BE-9730C5941EF0}" destId="{9A7DADD8-BF7F-4970-8B4C-8968E93269C6}" srcOrd="3" destOrd="0" parTransId="{64E9BF38-A0F6-4B18-B0E0-713EC8F68B32}" sibTransId="{DCDFF613-FA89-4BB0-BFD4-152101190A6E}"/>
    <dgm:cxn modelId="{9B534CCD-50B4-412A-97A9-4039BBF1E21A}" type="presOf" srcId="{C1A2783C-4B13-4F04-83BC-FAE5A3246E0B}" destId="{601E2309-FC86-4A15-8BAA-824AA8A30BFA}" srcOrd="0" destOrd="0" presId="urn:microsoft.com/office/officeart/2005/8/layout/matrix3"/>
    <dgm:cxn modelId="{0B4061D0-9DEB-404F-809F-C3C6EF779780}" type="presOf" srcId="{14D62EAF-EE06-41E7-A9F1-3D70F1D01650}" destId="{260CF8CD-4E20-493B-8386-072A244C299B}" srcOrd="0" destOrd="0" presId="urn:microsoft.com/office/officeart/2005/8/layout/matrix3"/>
    <dgm:cxn modelId="{1A93EDD9-04FB-4C19-A9A3-DD80DCD98EBB}" type="presOf" srcId="{10DCF8C9-E289-44BA-B2BE-9730C5941EF0}" destId="{91BCC432-65DD-40CE-B58A-61C046AFCC8F}" srcOrd="0" destOrd="0" presId="urn:microsoft.com/office/officeart/2005/8/layout/matrix3"/>
    <dgm:cxn modelId="{16C50FE1-9386-4616-B415-25BF7B6FCE06}" srcId="{10DCF8C9-E289-44BA-B2BE-9730C5941EF0}" destId="{14D62EAF-EE06-41E7-A9F1-3D70F1D01650}" srcOrd="2" destOrd="0" parTransId="{5F01849B-ECA1-4F28-952F-92DCE36E6EE5}" sibTransId="{48C4739B-F5D3-4391-9663-622BF9CD9404}"/>
    <dgm:cxn modelId="{7A03F623-3929-4AE0-AC19-F0E1B9C012AC}" type="presParOf" srcId="{91BCC432-65DD-40CE-B58A-61C046AFCC8F}" destId="{28D857C0-A8F5-4863-972C-DC3770A77183}" srcOrd="0" destOrd="0" presId="urn:microsoft.com/office/officeart/2005/8/layout/matrix3"/>
    <dgm:cxn modelId="{5724AE3A-1597-43E6-AFB4-EB06E59D72F6}" type="presParOf" srcId="{91BCC432-65DD-40CE-B58A-61C046AFCC8F}" destId="{601E2309-FC86-4A15-8BAA-824AA8A30BFA}" srcOrd="1" destOrd="0" presId="urn:microsoft.com/office/officeart/2005/8/layout/matrix3"/>
    <dgm:cxn modelId="{D3BA13FA-7E15-44F8-B8C8-AC4BE051559B}" type="presParOf" srcId="{91BCC432-65DD-40CE-B58A-61C046AFCC8F}" destId="{9CCEF6ED-7C47-4E3D-920B-8E1A7E8FFCB2}" srcOrd="2" destOrd="0" presId="urn:microsoft.com/office/officeart/2005/8/layout/matrix3"/>
    <dgm:cxn modelId="{02D31E79-850F-4850-98D5-02DC291FDB0B}" type="presParOf" srcId="{91BCC432-65DD-40CE-B58A-61C046AFCC8F}" destId="{260CF8CD-4E20-493B-8386-072A244C299B}" srcOrd="3" destOrd="0" presId="urn:microsoft.com/office/officeart/2005/8/layout/matrix3"/>
    <dgm:cxn modelId="{C9F92227-CDF0-45D3-AA81-BFF7C63FF63C}" type="presParOf" srcId="{91BCC432-65DD-40CE-B58A-61C046AFCC8F}" destId="{23ACC4C6-F126-40D0-B000-C417D86D808D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857C0-A8F5-4863-972C-DC3770A77183}">
      <dsp:nvSpPr>
        <dsp:cNvPr id="0" name=""/>
        <dsp:cNvSpPr/>
      </dsp:nvSpPr>
      <dsp:spPr>
        <a:xfrm>
          <a:off x="1170636" y="0"/>
          <a:ext cx="4511768" cy="4511768"/>
        </a:xfrm>
        <a:prstGeom prst="diamond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1E2309-FC86-4A15-8BAA-824AA8A30BFA}">
      <dsp:nvSpPr>
        <dsp:cNvPr id="0" name=""/>
        <dsp:cNvSpPr/>
      </dsp:nvSpPr>
      <dsp:spPr>
        <a:xfrm>
          <a:off x="1185859" y="81433"/>
          <a:ext cx="1759589" cy="17595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76200" cap="flat" cmpd="sng" algn="ctr">
          <a:solidFill>
            <a:srgbClr val="548235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b="0" u="none" kern="1200" dirty="0">
              <a:solidFill>
                <a:srgbClr val="548235"/>
              </a:solidFill>
            </a:rPr>
            <a:t>박세진</a:t>
          </a:r>
        </a:p>
      </dsp:txBody>
      <dsp:txXfrm>
        <a:off x="1271755" y="167329"/>
        <a:ext cx="1587797" cy="1587797"/>
      </dsp:txXfrm>
    </dsp:sp>
    <dsp:sp modelId="{9CCEF6ED-7C47-4E3D-920B-8E1A7E8FFCB2}">
      <dsp:nvSpPr>
        <dsp:cNvPr id="0" name=""/>
        <dsp:cNvSpPr/>
      </dsp:nvSpPr>
      <dsp:spPr>
        <a:xfrm>
          <a:off x="3916800" y="74817"/>
          <a:ext cx="1759589" cy="17595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76200" cap="flat" cmpd="sng" algn="ctr">
          <a:solidFill>
            <a:srgbClr val="548235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kern="1200" dirty="0">
              <a:solidFill>
                <a:srgbClr val="548235"/>
              </a:solidFill>
            </a:rPr>
            <a:t>문세연</a:t>
          </a:r>
        </a:p>
      </dsp:txBody>
      <dsp:txXfrm>
        <a:off x="4002696" y="160713"/>
        <a:ext cx="1587797" cy="1587797"/>
      </dsp:txXfrm>
    </dsp:sp>
    <dsp:sp modelId="{260CF8CD-4E20-493B-8386-072A244C299B}">
      <dsp:nvSpPr>
        <dsp:cNvPr id="0" name=""/>
        <dsp:cNvSpPr/>
      </dsp:nvSpPr>
      <dsp:spPr>
        <a:xfrm>
          <a:off x="1184469" y="2658903"/>
          <a:ext cx="1759589" cy="17595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76200" cap="flat" cmpd="sng" algn="ctr">
          <a:solidFill>
            <a:srgbClr val="548235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kern="1200" dirty="0">
              <a:solidFill>
                <a:srgbClr val="548235"/>
              </a:solidFill>
            </a:rPr>
            <a:t>조동민</a:t>
          </a:r>
        </a:p>
      </dsp:txBody>
      <dsp:txXfrm>
        <a:off x="1270365" y="2744799"/>
        <a:ext cx="1587797" cy="1587797"/>
      </dsp:txXfrm>
    </dsp:sp>
    <dsp:sp modelId="{23ACC4C6-F126-40D0-B000-C417D86D808D}">
      <dsp:nvSpPr>
        <dsp:cNvPr id="0" name=""/>
        <dsp:cNvSpPr/>
      </dsp:nvSpPr>
      <dsp:spPr>
        <a:xfrm>
          <a:off x="3910114" y="2658903"/>
          <a:ext cx="1759589" cy="175958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76200" cap="flat" cmpd="sng" algn="ctr">
          <a:solidFill>
            <a:srgbClr val="548235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kern="1200" dirty="0">
              <a:solidFill>
                <a:srgbClr val="548235"/>
              </a:solidFill>
            </a:rPr>
            <a:t>변우진</a:t>
          </a:r>
        </a:p>
      </dsp:txBody>
      <dsp:txXfrm>
        <a:off x="3996010" y="2744799"/>
        <a:ext cx="1587797" cy="15877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CD0A7-1E16-4835-864B-9C6C492367FD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695E8-3577-4946-8C97-591AEDDAF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6336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wmf>
</file>

<file path=ppt/media/image36.wmf>
</file>

<file path=ppt/media/image37.wmf>
</file>

<file path=ppt/media/image38.wmf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742DE-E3E9-46AF-8861-269C3FA66870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BA192-099D-435A-B5A2-C4F63E2F3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03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팀 </a:t>
            </a:r>
            <a:r>
              <a:rPr lang="en-US" altLang="ko-KR" dirty="0"/>
              <a:t>return</a:t>
            </a:r>
            <a:r>
              <a:rPr lang="en-US" altLang="ko-KR" baseline="0" dirty="0"/>
              <a:t> SUCEESS;</a:t>
            </a:r>
            <a:r>
              <a:rPr lang="ko-KR" altLang="en-US" baseline="0" dirty="0"/>
              <a:t>의 </a:t>
            </a:r>
            <a:r>
              <a:rPr lang="ko-KR" altLang="en-US" dirty="0"/>
              <a:t>기획발표를 맡은 조동민입니다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546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컨셉발표</a:t>
            </a:r>
            <a:r>
              <a:rPr lang="ko-KR" altLang="en-US" dirty="0"/>
              <a:t> 때 감정</a:t>
            </a:r>
            <a:r>
              <a:rPr lang="en-US" altLang="ko-KR" dirty="0"/>
              <a:t>/</a:t>
            </a:r>
            <a:r>
              <a:rPr lang="ko-KR" altLang="en-US" dirty="0"/>
              <a:t>표정 분석을 통한 수업 집중도 분석을 </a:t>
            </a:r>
            <a:r>
              <a:rPr lang="ko-KR" altLang="en-US" dirty="0" err="1"/>
              <a:t>생각했었는데</a:t>
            </a:r>
            <a:r>
              <a:rPr lang="ko-KR" altLang="en-US" dirty="0"/>
              <a:t> 수업을 듣는 중에 표정의 변화가 크지 않기 때문에 </a:t>
            </a:r>
            <a:r>
              <a:rPr lang="ko-KR" altLang="en-US" baseline="0" dirty="0"/>
              <a:t>감정이나 표정을 분석하는 것으로는 원하는 데이터를 얻을 수 없을 것으로 판단되었습니다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그 대안으로 시선 추적도 생각을 해 봤는데 한번에 </a:t>
            </a:r>
            <a:r>
              <a:rPr lang="ko-KR" altLang="en-US" baseline="0" dirty="0" err="1"/>
              <a:t>여러명의</a:t>
            </a:r>
            <a:r>
              <a:rPr lang="ko-KR" altLang="en-US" baseline="0" dirty="0"/>
              <a:t> 시선을 추적하는 기술이나</a:t>
            </a:r>
            <a:r>
              <a:rPr lang="en-US" altLang="ko-KR" baseline="0" dirty="0"/>
              <a:t>, </a:t>
            </a:r>
            <a:r>
              <a:rPr lang="ko-KR" altLang="en-US" baseline="0" dirty="0"/>
              <a:t>얼굴을 인식해내고 거기서 다시 눈동자를 검출하는 과정을 </a:t>
            </a:r>
            <a:r>
              <a:rPr lang="ko-KR" altLang="en-US" baseline="0" dirty="0" err="1"/>
              <a:t>수행하자니</a:t>
            </a:r>
            <a:r>
              <a:rPr lang="ko-KR" altLang="en-US" baseline="0" dirty="0"/>
              <a:t> 프로젝트 기간 내에 완성하기가 쉽지 않을 것 같아서 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각 학생들이 수업시간에 주기적으로 출석 확인이 될 때마다 인식되는 빈도를 통해서 집중도를 분석하거나 </a:t>
            </a:r>
            <a:r>
              <a:rPr lang="en-US" altLang="ko-KR" baseline="0" dirty="0"/>
              <a:t>T</a:t>
            </a:r>
            <a:r>
              <a:rPr lang="ko-KR" altLang="en-US" baseline="0" dirty="0"/>
              <a:t>존을 이용해 얼굴 방향을 분석하는 것으로 집중도를 아주 정확하지는 않아도 </a:t>
            </a:r>
            <a:r>
              <a:rPr lang="ko-KR" altLang="en-US" baseline="0" dirty="0" err="1"/>
              <a:t>대략적으로나마</a:t>
            </a:r>
            <a:r>
              <a:rPr lang="ko-KR" altLang="en-US" baseline="0" dirty="0"/>
              <a:t> 판단할 수 있도록 할 계획입니다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 부분은 저희의 추가적인 개발 계획으로 메인 기능이 완성되고 시간이 남으면 시도할 생각입니다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02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시스템 구조는 다음과 같습니다</a:t>
            </a:r>
            <a:r>
              <a:rPr lang="en-US" altLang="ko-KR" dirty="0"/>
              <a:t>. </a:t>
            </a:r>
            <a:r>
              <a:rPr lang="ko-KR" altLang="en-US" dirty="0" err="1"/>
              <a:t>라즈베리파이와</a:t>
            </a:r>
            <a:r>
              <a:rPr lang="ko-KR" altLang="en-US" dirty="0"/>
              <a:t> 연결된 </a:t>
            </a:r>
            <a:r>
              <a:rPr lang="ko-KR" altLang="en-US" dirty="0" err="1"/>
              <a:t>웹캠으로</a:t>
            </a:r>
            <a:r>
              <a:rPr lang="ko-KR" altLang="en-US" dirty="0"/>
              <a:t> 사진을 찍고 그걸 서버로 보내면 서버에서는 </a:t>
            </a:r>
            <a:r>
              <a:rPr lang="en-US" altLang="ko-KR" dirty="0"/>
              <a:t>DB</a:t>
            </a:r>
            <a:r>
              <a:rPr lang="ko-KR" altLang="en-US" dirty="0"/>
              <a:t>에 등록된 학생의 얼굴정보를 사용해 </a:t>
            </a:r>
            <a:r>
              <a:rPr lang="en-US" altLang="ko-KR" dirty="0"/>
              <a:t>feature</a:t>
            </a:r>
            <a:r>
              <a:rPr lang="ko-KR" altLang="en-US" dirty="0"/>
              <a:t>에서 설명한 얼굴인식 과정을 처리하고 최종적으로 출석</a:t>
            </a:r>
            <a:r>
              <a:rPr lang="en-US" altLang="ko-KR" dirty="0"/>
              <a:t> </a:t>
            </a:r>
            <a:r>
              <a:rPr lang="ko-KR" altLang="en-US" dirty="0"/>
              <a:t>여부를 처리하고 저장합니다</a:t>
            </a:r>
            <a:r>
              <a:rPr lang="en-US" altLang="ko-KR" dirty="0"/>
              <a:t>. </a:t>
            </a:r>
            <a:r>
              <a:rPr lang="ko-KR" altLang="en-US" dirty="0"/>
              <a:t>출석 결과는 웹페이지를 통해 교수에게는 수업을 수강하는 전체 학생들의 출석 정보를</a:t>
            </a:r>
            <a:r>
              <a:rPr lang="en-US" altLang="ko-KR" dirty="0"/>
              <a:t>, </a:t>
            </a:r>
            <a:r>
              <a:rPr lang="ko-KR" altLang="en-US" dirty="0"/>
              <a:t>학생에게는 수강중인 수업에서 본인의 출석정보를 보여줄 계획입니다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784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사용하는 모듈과 컴포넌트들은 이렇게 있는데요</a:t>
            </a:r>
            <a:r>
              <a:rPr lang="en-US" altLang="ko-KR" dirty="0"/>
              <a:t>, </a:t>
            </a:r>
            <a:r>
              <a:rPr lang="en-US" altLang="ko-KR" dirty="0" err="1"/>
              <a:t>dlib</a:t>
            </a:r>
            <a:r>
              <a:rPr lang="ko-KR" altLang="en-US" dirty="0"/>
              <a:t>과 </a:t>
            </a:r>
            <a:r>
              <a:rPr lang="en-US" altLang="ko-KR" dirty="0" err="1"/>
              <a:t>openCV</a:t>
            </a:r>
            <a:r>
              <a:rPr lang="ko-KR" altLang="en-US" dirty="0"/>
              <a:t>는 얼굴인식과 관련된 라이브러리고 </a:t>
            </a:r>
            <a:r>
              <a:rPr lang="en-US" altLang="ko-KR" dirty="0" err="1"/>
              <a:t>Caffe</a:t>
            </a:r>
            <a:r>
              <a:rPr lang="ko-KR" altLang="en-US" dirty="0"/>
              <a:t>는 </a:t>
            </a:r>
            <a:r>
              <a:rPr lang="ko-KR" altLang="en-US" dirty="0" err="1"/>
              <a:t>딥러닝</a:t>
            </a:r>
            <a:r>
              <a:rPr lang="ko-KR" altLang="en-US" dirty="0"/>
              <a:t> 라이브러리입니다</a:t>
            </a:r>
            <a:r>
              <a:rPr lang="en-US" altLang="ko-KR" dirty="0"/>
              <a:t>. DB</a:t>
            </a:r>
            <a:r>
              <a:rPr lang="ko-KR" altLang="en-US" dirty="0"/>
              <a:t>는 </a:t>
            </a:r>
            <a:r>
              <a:rPr lang="en-US" altLang="ko-KR" dirty="0"/>
              <a:t>MySQL</a:t>
            </a:r>
            <a:r>
              <a:rPr lang="ko-KR" altLang="en-US" dirty="0"/>
              <a:t>을 사용할 거고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좀전에</a:t>
            </a:r>
            <a:r>
              <a:rPr lang="ko-KR" altLang="en-US" baseline="0" dirty="0"/>
              <a:t> 말했듯이 </a:t>
            </a:r>
            <a:r>
              <a:rPr lang="ko-KR" altLang="en-US" baseline="0" dirty="0" err="1"/>
              <a:t>라즈베리파이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웹캠은</a:t>
            </a:r>
            <a:r>
              <a:rPr lang="ko-KR" altLang="en-US" baseline="0" dirty="0"/>
              <a:t> 강의실에 있는 학생들 사진을 찍고 서버로 전송하는 용도로 사용됩니다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서버는 아마존을 사용하려고 했었는데 </a:t>
            </a:r>
            <a:r>
              <a:rPr lang="ko-KR" altLang="en-US" baseline="0" dirty="0" err="1"/>
              <a:t>딥러닝을</a:t>
            </a:r>
            <a:r>
              <a:rPr lang="ko-KR" altLang="en-US" baseline="0" dirty="0"/>
              <a:t> 할 때 그래픽카드가 좀 </a:t>
            </a:r>
            <a:r>
              <a:rPr lang="ko-KR" altLang="en-US" baseline="0" dirty="0" err="1"/>
              <a:t>좋은게</a:t>
            </a:r>
            <a:r>
              <a:rPr lang="ko-KR" altLang="en-US" baseline="0" dirty="0"/>
              <a:t> 필요해서 </a:t>
            </a:r>
            <a:r>
              <a:rPr lang="en-US" altLang="ko-KR" baseline="0" dirty="0"/>
              <a:t>desktop</a:t>
            </a:r>
            <a:r>
              <a:rPr lang="ko-KR" altLang="en-US" baseline="0" dirty="0"/>
              <a:t>을 서버로 돌릴 예정입니다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그리고 코드관리는 </a:t>
            </a:r>
            <a:r>
              <a:rPr lang="en-US" altLang="ko-KR" baseline="0" dirty="0" err="1"/>
              <a:t>github</a:t>
            </a:r>
            <a:r>
              <a:rPr lang="ko-KR" altLang="en-US" baseline="0" dirty="0"/>
              <a:t>과 </a:t>
            </a:r>
            <a:r>
              <a:rPr lang="en-US" altLang="ko-KR" baseline="0" dirty="0" err="1"/>
              <a:t>travis</a:t>
            </a:r>
            <a:r>
              <a:rPr lang="ko-KR" altLang="en-US" baseline="0" dirty="0"/>
              <a:t>를 사용할 겁니다</a:t>
            </a:r>
            <a:r>
              <a:rPr lang="en-US" altLang="ko-KR" baseline="0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048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환경은 </a:t>
            </a:r>
            <a:r>
              <a:rPr lang="ko-KR" altLang="en-US" dirty="0" err="1"/>
              <a:t>라즈베리파이는</a:t>
            </a:r>
            <a:r>
              <a:rPr lang="ko-KR" altLang="en-US" dirty="0"/>
              <a:t> </a:t>
            </a:r>
            <a:r>
              <a:rPr lang="ko-KR" altLang="en-US" dirty="0" err="1"/>
              <a:t>라즈비안</a:t>
            </a:r>
            <a:r>
              <a:rPr lang="en-US" altLang="ko-KR" dirty="0"/>
              <a:t>OS</a:t>
            </a:r>
            <a:r>
              <a:rPr lang="ko-KR" altLang="en-US" dirty="0"/>
              <a:t>에서 사용하고</a:t>
            </a:r>
            <a:r>
              <a:rPr lang="en-US" altLang="ko-KR" dirty="0"/>
              <a:t>, </a:t>
            </a:r>
            <a:r>
              <a:rPr lang="en-US" altLang="ko-KR" dirty="0" err="1"/>
              <a:t>dlib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en-US" altLang="ko-KR" baseline="0" dirty="0" err="1"/>
              <a:t>opencv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caffe</a:t>
            </a:r>
            <a:r>
              <a:rPr lang="ko-KR" altLang="en-US" baseline="0" dirty="0"/>
              <a:t>는 </a:t>
            </a:r>
            <a:r>
              <a:rPr lang="en-US" altLang="ko-KR" baseline="0" dirty="0" err="1"/>
              <a:t>ubuntu</a:t>
            </a:r>
            <a:r>
              <a:rPr lang="ko-KR" altLang="en-US" baseline="0" dirty="0"/>
              <a:t>위에서 사용합니다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그리고 </a:t>
            </a:r>
            <a:r>
              <a:rPr lang="en-US" altLang="ko-KR" baseline="0" dirty="0"/>
              <a:t>window</a:t>
            </a:r>
            <a:r>
              <a:rPr lang="ko-KR" altLang="en-US" baseline="0" dirty="0"/>
              <a:t>에서 웹 개발을 할 것입니다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사용 언어는 </a:t>
            </a:r>
            <a:r>
              <a:rPr lang="en-US" altLang="ko-KR" baseline="0" dirty="0" err="1"/>
              <a:t>dlib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opencv</a:t>
            </a:r>
            <a:r>
              <a:rPr lang="ko-KR" altLang="en-US" baseline="0" dirty="0"/>
              <a:t>에서는 </a:t>
            </a:r>
            <a:r>
              <a:rPr lang="ko-KR" altLang="en-US" baseline="0" dirty="0" err="1"/>
              <a:t>파이썬과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cpp</a:t>
            </a:r>
            <a:r>
              <a:rPr lang="ko-KR" altLang="en-US" baseline="0" dirty="0"/>
              <a:t>을 사용하고 웹은 </a:t>
            </a:r>
            <a:r>
              <a:rPr lang="en-US" altLang="ko-KR" baseline="0" dirty="0" err="1"/>
              <a:t>jsp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서블릿으로</a:t>
            </a:r>
            <a:r>
              <a:rPr lang="ko-KR" altLang="en-US" baseline="0" dirty="0"/>
              <a:t> 개발할 예정입니다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717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얼굴 인식과 인공지능을 하는 </a:t>
            </a:r>
            <a:r>
              <a:rPr lang="ko-KR" altLang="en-US" dirty="0" err="1"/>
              <a:t>스타트업</a:t>
            </a:r>
            <a:r>
              <a:rPr lang="ko-KR" altLang="en-US" dirty="0"/>
              <a:t> 회사로부터 프로젝트 방향성이나</a:t>
            </a:r>
            <a:r>
              <a:rPr lang="en-US" altLang="ko-KR" dirty="0"/>
              <a:t>, </a:t>
            </a:r>
            <a:r>
              <a:rPr lang="ko-KR" altLang="en-US" dirty="0" err="1"/>
              <a:t>개발해야할</a:t>
            </a:r>
            <a:r>
              <a:rPr lang="ko-KR" altLang="en-US" dirty="0"/>
              <a:t> 기능들의 순서에 대한 멘토링을 받고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각종 라이브러리들을 다루고 사용하는 것과 웹</a:t>
            </a:r>
            <a:r>
              <a:rPr lang="en-US" altLang="ko-KR" dirty="0"/>
              <a:t>, </a:t>
            </a:r>
            <a:r>
              <a:rPr lang="ko-KR" altLang="en-US" dirty="0"/>
              <a:t>서버</a:t>
            </a:r>
            <a:r>
              <a:rPr lang="en-US" altLang="ko-KR" dirty="0"/>
              <a:t>, </a:t>
            </a:r>
            <a:r>
              <a:rPr lang="en-US" altLang="ko-KR" dirty="0" err="1"/>
              <a:t>db</a:t>
            </a:r>
            <a:r>
              <a:rPr lang="ko-KR" altLang="en-US" dirty="0"/>
              <a:t>를 각각의 역할을 나눴습니다</a:t>
            </a:r>
            <a:r>
              <a:rPr lang="en-US" altLang="ko-KR" dirty="0"/>
              <a:t>. </a:t>
            </a:r>
            <a:r>
              <a:rPr lang="ko-KR" altLang="en-US" dirty="0"/>
              <a:t>얼굴인식 분야는 다들 처음이라 </a:t>
            </a:r>
            <a:r>
              <a:rPr lang="en-US" altLang="ko-KR" dirty="0" err="1"/>
              <a:t>dlib</a:t>
            </a:r>
            <a:r>
              <a:rPr lang="ko-KR" altLang="en-US" dirty="0"/>
              <a:t>과 </a:t>
            </a:r>
            <a:r>
              <a:rPr lang="ko-KR" altLang="en-US" dirty="0" err="1"/>
              <a:t>딥러닝</a:t>
            </a:r>
            <a:r>
              <a:rPr lang="en-US" altLang="ko-KR" dirty="0"/>
              <a:t>, </a:t>
            </a:r>
            <a:r>
              <a:rPr lang="ko-KR" altLang="en-US" dirty="0"/>
              <a:t>오픈</a:t>
            </a:r>
            <a:r>
              <a:rPr lang="en-US" altLang="ko-KR" dirty="0"/>
              <a:t>cv</a:t>
            </a:r>
            <a:r>
              <a:rPr lang="ko-KR" altLang="en-US" dirty="0"/>
              <a:t>등은 공동담당해서 함께 공부하고 진행하게 될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583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일정은 </a:t>
            </a:r>
            <a:r>
              <a:rPr lang="ko-KR" altLang="en-US" dirty="0" err="1"/>
              <a:t>이런식으로</a:t>
            </a:r>
            <a:r>
              <a:rPr lang="ko-KR" altLang="en-US" dirty="0"/>
              <a:t> 잡아놨습니다</a:t>
            </a:r>
            <a:r>
              <a:rPr lang="en-US" altLang="ko-KR" dirty="0"/>
              <a:t>. </a:t>
            </a:r>
            <a:r>
              <a:rPr lang="ko-KR" altLang="en-US" dirty="0"/>
              <a:t>중간에 시험기간이 껴있어 </a:t>
            </a:r>
            <a:r>
              <a:rPr lang="en-US" altLang="ko-KR" dirty="0"/>
              <a:t>2</a:t>
            </a:r>
            <a:r>
              <a:rPr lang="ko-KR" altLang="en-US" dirty="0"/>
              <a:t>번째 </a:t>
            </a:r>
            <a:r>
              <a:rPr lang="en-US" altLang="ko-KR" dirty="0"/>
              <a:t>iteration</a:t>
            </a:r>
            <a:r>
              <a:rPr lang="ko-KR" altLang="en-US" dirty="0"/>
              <a:t>은 약간 길게 잡아놨고 각</a:t>
            </a:r>
            <a:r>
              <a:rPr lang="ko-KR" altLang="en-US" baseline="0" dirty="0"/>
              <a:t> </a:t>
            </a:r>
            <a:r>
              <a:rPr lang="en-US" altLang="ko-KR" baseline="0" dirty="0"/>
              <a:t>iteration</a:t>
            </a:r>
            <a:r>
              <a:rPr lang="ko-KR" altLang="en-US" baseline="0" dirty="0"/>
              <a:t>은 </a:t>
            </a:r>
            <a:r>
              <a:rPr lang="en-US" altLang="ko-KR" baseline="0" dirty="0"/>
              <a:t>1</a:t>
            </a:r>
            <a:r>
              <a:rPr lang="ko-KR" altLang="en-US" baseline="0" dirty="0"/>
              <a:t>주일 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현재 개발환경은 다 설정해놨고 현재 이미지 분석을 </a:t>
            </a:r>
            <a:r>
              <a:rPr lang="ko-KR" altLang="en-US" baseline="0" dirty="0" err="1"/>
              <a:t>하고있습니다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010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데모 계획은 사람들에게 얼굴을 등록 시키고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1426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얼굴이 등록 되었으면 출석체크 되는걸 보여줄 예정입니다</a:t>
            </a:r>
            <a:r>
              <a:rPr lang="en-US" altLang="ko-KR" dirty="0"/>
              <a:t>. </a:t>
            </a:r>
            <a:r>
              <a:rPr lang="ko-KR" altLang="en-US" dirty="0"/>
              <a:t>또한 저희가 </a:t>
            </a:r>
            <a:r>
              <a:rPr lang="ko-KR" altLang="en-US" baseline="0" dirty="0"/>
              <a:t>미리 등록해놓은 사람도 사진을 인쇄해서 모형 강의실과 같은 형태로 출석시스템을 보여줄 예정입니다</a:t>
            </a:r>
            <a:r>
              <a:rPr lang="en-US" altLang="ko-KR" baseline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599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332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개발내용과 범위를 담은 </a:t>
            </a:r>
            <a:r>
              <a:rPr lang="en-US" altLang="ko-KR" dirty="0"/>
              <a:t>feature</a:t>
            </a:r>
            <a:r>
              <a:rPr lang="ko-KR" altLang="en-US" dirty="0"/>
              <a:t>를 설명하고</a:t>
            </a:r>
            <a:r>
              <a:rPr lang="en-US" altLang="ko-KR" dirty="0"/>
              <a:t>, </a:t>
            </a:r>
            <a:r>
              <a:rPr lang="ko-KR" altLang="en-US" dirty="0" err="1"/>
              <a:t>컨셉발표</a:t>
            </a:r>
            <a:r>
              <a:rPr lang="ko-KR" altLang="en-US" dirty="0"/>
              <a:t> 때와 조금 달라진 부분이 있어서 그 부분을 조금 설명하고</a:t>
            </a:r>
            <a:r>
              <a:rPr lang="en-US" altLang="ko-KR" dirty="0"/>
              <a:t>, </a:t>
            </a:r>
            <a:r>
              <a:rPr lang="ko-KR" altLang="en-US" dirty="0"/>
              <a:t>설계</a:t>
            </a:r>
            <a:r>
              <a:rPr lang="en-US" altLang="ko-KR" dirty="0"/>
              <a:t>, </a:t>
            </a:r>
            <a:r>
              <a:rPr lang="ko-KR" altLang="en-US" dirty="0"/>
              <a:t>일정</a:t>
            </a:r>
            <a:r>
              <a:rPr lang="en-US" altLang="ko-KR" dirty="0"/>
              <a:t>, </a:t>
            </a:r>
            <a:r>
              <a:rPr lang="ko-KR" altLang="en-US" dirty="0"/>
              <a:t>역할분담</a:t>
            </a:r>
            <a:r>
              <a:rPr lang="en-US" altLang="ko-KR" dirty="0"/>
              <a:t>, </a:t>
            </a:r>
            <a:r>
              <a:rPr lang="ko-KR" altLang="en-US" dirty="0" err="1"/>
              <a:t>디플로이</a:t>
            </a:r>
            <a:r>
              <a:rPr lang="ko-KR" altLang="en-US" dirty="0"/>
              <a:t>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728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 프로젝트는 얼굴인식을 기반으로 한 출석 관리 서비스입니다</a:t>
            </a:r>
            <a:r>
              <a:rPr lang="en-US" altLang="ko-KR" dirty="0"/>
              <a:t>. </a:t>
            </a:r>
            <a:r>
              <a:rPr lang="ko-KR" altLang="en-US" dirty="0"/>
              <a:t>얼굴 인식을 하기 위해서는 약 </a:t>
            </a:r>
            <a:r>
              <a:rPr lang="en-US" altLang="ko-KR" dirty="0"/>
              <a:t>5</a:t>
            </a:r>
            <a:r>
              <a:rPr lang="ko-KR" altLang="en-US" dirty="0"/>
              <a:t>가지의 단계를 거쳐야 합니다</a:t>
            </a:r>
            <a:r>
              <a:rPr lang="en-US" altLang="ko-KR" dirty="0"/>
              <a:t>. </a:t>
            </a:r>
            <a:r>
              <a:rPr lang="ko-KR" altLang="en-US" dirty="0"/>
              <a:t>먼저 저희가 해야 될 것은 사진이 있으면 얼굴을 찾아내는 겁니다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309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얼굴을 찾았으면 그 얼굴에서 이렇게 눈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입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턱선</a:t>
            </a:r>
            <a:r>
              <a:rPr lang="en-US" altLang="ko-KR" baseline="0" dirty="0"/>
              <a:t>, </a:t>
            </a:r>
            <a:r>
              <a:rPr lang="ko-KR" altLang="en-US" baseline="0" dirty="0"/>
              <a:t>눈썹과 같이 특징이 될 수 있는 요소를 찾아내는 </a:t>
            </a:r>
            <a:r>
              <a:rPr lang="en-US" altLang="ko-KR" baseline="0" dirty="0"/>
              <a:t>landmark </a:t>
            </a:r>
            <a:r>
              <a:rPr lang="en-US" altLang="ko-KR" baseline="0" dirty="0" err="1"/>
              <a:t>detecction</a:t>
            </a:r>
            <a:r>
              <a:rPr lang="ko-KR" altLang="en-US" baseline="0" dirty="0"/>
              <a:t>을 수행합니다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264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ko-KR" altLang="en-US" dirty="0"/>
              <a:t>얼굴 각도에 따라 위치가 조금씩 달라지는 </a:t>
            </a:r>
            <a:r>
              <a:rPr lang="en-US" altLang="ko-KR" dirty="0"/>
              <a:t>Landmark</a:t>
            </a:r>
            <a:r>
              <a:rPr lang="ko-KR" altLang="en-US" dirty="0"/>
              <a:t>를 정면 방향으로 정규화 하는 과정을 거칩니다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46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그렇게 정면을 바라보게 만든</a:t>
            </a:r>
            <a:r>
              <a:rPr lang="ko-KR" altLang="en-US" baseline="0" dirty="0"/>
              <a:t> 얼굴에서 눈</a:t>
            </a:r>
            <a:r>
              <a:rPr lang="en-US" altLang="ko-KR" baseline="0" dirty="0"/>
              <a:t>, </a:t>
            </a:r>
            <a:r>
              <a:rPr lang="ko-KR" altLang="en-US" baseline="0" dirty="0"/>
              <a:t>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입 같은 </a:t>
            </a:r>
            <a:r>
              <a:rPr lang="en-US" altLang="ko-KR" baseline="0" dirty="0"/>
              <a:t>feature</a:t>
            </a:r>
            <a:r>
              <a:rPr lang="ko-KR" altLang="en-US" baseline="0" dirty="0"/>
              <a:t>들을 추출하고 나면 </a:t>
            </a:r>
            <a:r>
              <a:rPr lang="en-US" altLang="ko-KR" baseline="0" dirty="0"/>
              <a:t>learning</a:t>
            </a:r>
            <a:r>
              <a:rPr lang="ko-KR" altLang="en-US" baseline="0" dirty="0"/>
              <a:t>을 하게 됩니다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709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</a:t>
            </a:r>
            <a:r>
              <a:rPr lang="en-US" altLang="ko-KR" dirty="0"/>
              <a:t>learning</a:t>
            </a:r>
            <a:r>
              <a:rPr lang="ko-KR" altLang="en-US" dirty="0"/>
              <a:t>이 끝나면 이렇게 같은 얼굴을 찾아 구분하는 얼굴 인식이 비로소 가능해집니다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710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저희가 만들 얼굴 인식 출석이 동작하기 위해선 사전에 여러 각도에서 찍은 사용자의 얼굴을 등록하고 </a:t>
            </a:r>
            <a:r>
              <a:rPr lang="en-US" altLang="ko-KR" dirty="0"/>
              <a:t>learning</a:t>
            </a:r>
            <a:r>
              <a:rPr lang="ko-KR" altLang="en-US" dirty="0"/>
              <a:t>을 시켜야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412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이렇게 학생들의 얼굴을 </a:t>
            </a:r>
            <a:r>
              <a:rPr lang="en-US" altLang="ko-KR" dirty="0"/>
              <a:t>learning</a:t>
            </a:r>
            <a:r>
              <a:rPr lang="ko-KR" altLang="en-US" dirty="0" err="1"/>
              <a:t>해두고</a:t>
            </a:r>
            <a:r>
              <a:rPr lang="ko-KR" altLang="en-US" dirty="0"/>
              <a:t> 강의실에 있는 </a:t>
            </a:r>
            <a:r>
              <a:rPr lang="ko-KR" altLang="en-US" dirty="0" err="1"/>
              <a:t>웹캠에서</a:t>
            </a:r>
            <a:r>
              <a:rPr lang="ko-KR" altLang="en-US" dirty="0"/>
              <a:t> 주기적으로 촬영을 해 출석여부를 처리하는 것이 저희 프로젝트의 개발 범위이자 우선적인 목표입니다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BA192-099D-435A-B5A2-C4F63E2F3C0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23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800"/>
            </a:lvl2pPr>
            <a:lvl3pPr marL="914377" indent="0" algn="ctr">
              <a:buNone/>
              <a:defRPr sz="24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419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41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177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811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73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36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0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9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339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1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123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D11DDB4-A6BC-4104-AE99-17BCE4B14FAC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B95FF-CF3B-4D27-B0B1-E626DB3FFB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16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3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6.wmf"/><Relationship Id="rId10" Type="http://schemas.openxmlformats.org/officeDocument/2006/relationships/image" Target="../media/image39.png"/><Relationship Id="rId4" Type="http://schemas.openxmlformats.org/officeDocument/2006/relationships/oleObject" Target="../embeddings/oleObject2.bin"/><Relationship Id="rId9" Type="http://schemas.openxmlformats.org/officeDocument/2006/relationships/image" Target="../media/image38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92345" y="864592"/>
            <a:ext cx="9196124" cy="2819400"/>
          </a:xfrm>
        </p:spPr>
        <p:txBody>
          <a:bodyPr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b="1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SW</a:t>
            </a:r>
            <a:r>
              <a:rPr lang="en-US" altLang="ko-KR" sz="3200" b="1" dirty="0">
                <a:solidFill>
                  <a:schemeClr val="bg1">
                    <a:lumMod val="50000"/>
                  </a:schemeClr>
                </a:solidFill>
              </a:rPr>
              <a:t> Capstone</a:t>
            </a:r>
            <a:r>
              <a:rPr lang="ko-KR" altLang="en-US" sz="3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bg1">
                    <a:lumMod val="50000"/>
                  </a:schemeClr>
                </a:solidFill>
              </a:rPr>
              <a:t>Design Proposal</a:t>
            </a:r>
            <a:r>
              <a:rPr lang="ko-KR" altLang="en-US" sz="3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bg1">
                    <a:lumMod val="50000"/>
                  </a:schemeClr>
                </a:solidFill>
              </a:rPr>
              <a:t>Presentation</a:t>
            </a:r>
            <a:b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altLang="ko-KR" sz="7200" b="1" dirty="0">
                <a:solidFill>
                  <a:schemeClr val="accent6">
                    <a:lumMod val="75000"/>
                  </a:schemeClr>
                </a:solidFill>
              </a:rPr>
              <a:t>I’m Here</a:t>
            </a:r>
            <a:endParaRPr lang="ko-KR" altLang="en-US" sz="7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3696203" y="5662949"/>
            <a:ext cx="4788408" cy="57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Team: </a:t>
            </a:r>
            <a:r>
              <a:rPr lang="en-US" altLang="ko-KR" sz="3200" b="1" dirty="0">
                <a:solidFill>
                  <a:srgbClr val="0070C0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return</a:t>
            </a:r>
            <a:r>
              <a:rPr lang="en-US" altLang="ko-KR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 </a:t>
            </a:r>
            <a:r>
              <a:rPr lang="en-US" altLang="ko-KR" sz="3200" b="1" dirty="0">
                <a:solidFill>
                  <a:srgbClr val="FCAB18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SUCCESS;</a:t>
            </a:r>
            <a:endParaRPr lang="ko-KR" altLang="en-US" sz="3200" b="1" dirty="0">
              <a:solidFill>
                <a:srgbClr val="FCAB18"/>
              </a:solidFill>
              <a:latin typeface="+mj-ea"/>
              <a:ea typeface="+mj-ea"/>
              <a:cs typeface="맑은 고딕 Semilight" panose="020B0502040204020203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039" y="3147597"/>
            <a:ext cx="1492736" cy="253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71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Changed parts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072951" y="1528365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endParaRPr lang="en-US" altLang="ko-KR" b="1" dirty="0">
              <a:latin typeface="+mn-ea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ko-KR" altLang="en-US" b="1" dirty="0">
                <a:latin typeface="+mn-ea"/>
              </a:rPr>
              <a:t>감정 분석을 통한 집중도 분석</a:t>
            </a:r>
            <a:endParaRPr lang="en-US" altLang="ko-KR" b="1" dirty="0">
              <a:latin typeface="+mn-ea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ko-KR" altLang="en-US" b="1" dirty="0">
                <a:latin typeface="+mn-ea"/>
              </a:rPr>
              <a:t> </a:t>
            </a:r>
            <a:r>
              <a:rPr lang="en-US" altLang="ko-KR" b="1" dirty="0">
                <a:latin typeface="+mn-ea"/>
                <a:sym typeface="Wingdings" panose="05000000000000000000" pitchFamily="2" charset="2"/>
              </a:rPr>
              <a:t>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ko-KR" altLang="en-US" b="1" dirty="0">
                <a:latin typeface="+mn-ea"/>
                <a:sym typeface="Wingdings" panose="05000000000000000000" pitchFamily="2" charset="2"/>
              </a:rPr>
              <a:t>인식률을 통한 집중도 분석</a:t>
            </a:r>
            <a:endParaRPr lang="en-US" altLang="ko-KR" b="1" dirty="0">
              <a:latin typeface="+mn-ea"/>
              <a:sym typeface="Wingdings" panose="05000000000000000000" pitchFamily="2" charset="2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altLang="ko-KR" b="1" dirty="0">
                <a:latin typeface="+mn-ea"/>
                <a:sym typeface="Wingdings" panose="05000000000000000000" pitchFamily="2" charset="2"/>
              </a:rPr>
              <a:t>OR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altLang="ko-KR" b="1" dirty="0">
                <a:latin typeface="+mn-ea"/>
                <a:sym typeface="Wingdings" panose="05000000000000000000" pitchFamily="2" charset="2"/>
              </a:rPr>
              <a:t>T</a:t>
            </a:r>
            <a:r>
              <a:rPr lang="ko-KR" altLang="en-US" b="1" dirty="0">
                <a:latin typeface="+mn-ea"/>
                <a:sym typeface="Wingdings" panose="05000000000000000000" pitchFamily="2" charset="2"/>
              </a:rPr>
              <a:t>존을 이용한 얼굴 방향 인식</a:t>
            </a:r>
            <a:endParaRPr lang="en-US" altLang="ko-KR" dirty="0">
              <a:latin typeface="+mn-ea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5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Design – Architecture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072951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/>
          <p:cNvSpPr/>
          <p:nvPr/>
        </p:nvSpPr>
        <p:spPr>
          <a:xfrm>
            <a:off x="2577130" y="2338500"/>
            <a:ext cx="758537" cy="418405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/>
          <p:cNvSpPr/>
          <p:nvPr/>
        </p:nvSpPr>
        <p:spPr>
          <a:xfrm rot="5400000">
            <a:off x="3813978" y="3966696"/>
            <a:ext cx="1038565" cy="418405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/>
          <p:cNvSpPr/>
          <p:nvPr/>
        </p:nvSpPr>
        <p:spPr>
          <a:xfrm rot="16200000">
            <a:off x="4241548" y="3966694"/>
            <a:ext cx="1038566" cy="418405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/>
          <p:cNvSpPr/>
          <p:nvPr/>
        </p:nvSpPr>
        <p:spPr>
          <a:xfrm>
            <a:off x="5686886" y="2338499"/>
            <a:ext cx="758537" cy="418405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/>
          <p:cNvSpPr/>
          <p:nvPr/>
        </p:nvSpPr>
        <p:spPr>
          <a:xfrm>
            <a:off x="8569300" y="2338498"/>
            <a:ext cx="758537" cy="418405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678" y="1735574"/>
            <a:ext cx="1405577" cy="1427539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80" y="1702326"/>
            <a:ext cx="786975" cy="78697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2898" y="1833327"/>
            <a:ext cx="1448282" cy="1448282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2054" y="1833327"/>
            <a:ext cx="1428750" cy="1376437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34766" y="4878584"/>
            <a:ext cx="1433724" cy="144510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74515" y="3315535"/>
            <a:ext cx="26980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Webcam + Raspberry3</a:t>
            </a:r>
            <a:endParaRPr lang="ko-KR" altLang="en-US" sz="1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508401" y="2790644"/>
            <a:ext cx="2170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Sending</a:t>
            </a:r>
            <a:endParaRPr lang="ko-KR" altLang="en-US" sz="1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3903158" y="3320782"/>
            <a:ext cx="2170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Web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Server</a:t>
            </a:r>
            <a:endParaRPr lang="ko-KR" altLang="en-US" sz="14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091049" y="6332812"/>
            <a:ext cx="2170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Database</a:t>
            </a:r>
            <a:endParaRPr lang="ko-KR" altLang="en-US" sz="14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7214019" y="3095371"/>
            <a:ext cx="2170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Technical</a:t>
            </a:r>
          </a:p>
          <a:p>
            <a:r>
              <a:rPr lang="en-US" altLang="ko-KR" sz="1400" b="1" dirty="0"/>
              <a:t>Processing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814911" y="3095371"/>
            <a:ext cx="2170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Attendance</a:t>
            </a:r>
          </a:p>
          <a:p>
            <a:r>
              <a:rPr lang="en-US" altLang="ko-KR" sz="1400" b="1" dirty="0"/>
              <a:t>Checking</a:t>
            </a:r>
            <a:endParaRPr lang="ko-KR" altLang="en-US" sz="1400" b="1" dirty="0"/>
          </a:p>
        </p:txBody>
      </p:sp>
      <p:sp>
        <p:nvSpPr>
          <p:cNvPr id="37" name="TextBox 36"/>
          <p:cNvSpPr txBox="1"/>
          <p:nvPr/>
        </p:nvSpPr>
        <p:spPr>
          <a:xfrm rot="16200000">
            <a:off x="2851795" y="3398598"/>
            <a:ext cx="2170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Request</a:t>
            </a:r>
            <a:endParaRPr lang="ko-KR" altLang="en-US" sz="1400" b="1" dirty="0"/>
          </a:p>
        </p:txBody>
      </p:sp>
      <p:sp>
        <p:nvSpPr>
          <p:cNvPr id="38" name="TextBox 37"/>
          <p:cNvSpPr txBox="1"/>
          <p:nvPr/>
        </p:nvSpPr>
        <p:spPr>
          <a:xfrm rot="5400000">
            <a:off x="4042143" y="4761896"/>
            <a:ext cx="2170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Receive</a:t>
            </a:r>
            <a:endParaRPr lang="ko-KR" altLang="en-US" sz="1400" b="1" dirty="0"/>
          </a:p>
        </p:txBody>
      </p:sp>
      <p:grpSp>
        <p:nvGrpSpPr>
          <p:cNvPr id="50" name="그룹 49"/>
          <p:cNvGrpSpPr/>
          <p:nvPr/>
        </p:nvGrpSpPr>
        <p:grpSpPr>
          <a:xfrm>
            <a:off x="7561459" y="4488676"/>
            <a:ext cx="2999704" cy="1426187"/>
            <a:chOff x="7110021" y="4319522"/>
            <a:chExt cx="3381943" cy="934720"/>
          </a:xfrm>
        </p:grpSpPr>
        <p:sp>
          <p:nvSpPr>
            <p:cNvPr id="48" name="생각 풍선: 구름 모양 47"/>
            <p:cNvSpPr/>
            <p:nvPr/>
          </p:nvSpPr>
          <p:spPr>
            <a:xfrm rot="10800000">
              <a:off x="7110021" y="4319522"/>
              <a:ext cx="2866439" cy="934720"/>
            </a:xfrm>
            <a:prstGeom prst="cloudCallout">
              <a:avLst>
                <a:gd name="adj1" fmla="val 37282"/>
                <a:gd name="adj2" fmla="val 95108"/>
              </a:avLst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926181" y="4550594"/>
              <a:ext cx="2565783" cy="472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Detection</a:t>
              </a:r>
            </a:p>
            <a:p>
              <a:r>
                <a:rPr lang="en-US" altLang="ko-KR" sz="1400" b="1" dirty="0"/>
                <a:t>Landmark</a:t>
              </a:r>
            </a:p>
            <a:p>
              <a:r>
                <a:rPr lang="en-US" altLang="ko-KR" sz="1400" b="1" dirty="0"/>
                <a:t>Recognition</a:t>
              </a: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0603" y="2342739"/>
            <a:ext cx="932995" cy="940341"/>
          </a:xfrm>
          <a:prstGeom prst="rect">
            <a:avLst/>
          </a:prstGeom>
        </p:spPr>
      </p:pic>
      <p:sp>
        <p:nvSpPr>
          <p:cNvPr id="4" name="더하기 기호 3"/>
          <p:cNvSpPr/>
          <p:nvPr/>
        </p:nvSpPr>
        <p:spPr>
          <a:xfrm>
            <a:off x="696057" y="2338498"/>
            <a:ext cx="885136" cy="747042"/>
          </a:xfrm>
          <a:prstGeom prst="mathPlus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989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Design – Module/Component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855669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758" y="2707071"/>
            <a:ext cx="1338218" cy="957810"/>
          </a:xfrm>
          <a:prstGeom prst="rect">
            <a:avLst/>
          </a:prstGeom>
        </p:spPr>
      </p:pic>
      <p:pic>
        <p:nvPicPr>
          <p:cNvPr id="10" name="Picture 2" descr="OpenCV Logo with text svg version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613" y="2638709"/>
            <a:ext cx="1477072" cy="121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4312" y="2493280"/>
            <a:ext cx="1531261" cy="1212759"/>
          </a:xfrm>
          <a:prstGeom prst="rect">
            <a:avLst/>
          </a:prstGeom>
        </p:spPr>
      </p:pic>
      <p:pic>
        <p:nvPicPr>
          <p:cNvPr id="2050" name="Picture 2" descr="TG삼보 TGCAM-T1600 이미지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310" y="4376223"/>
            <a:ext cx="1955681" cy="156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9276" y="4516004"/>
            <a:ext cx="2894142" cy="9567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65966" y="4448911"/>
            <a:ext cx="1041778" cy="131400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4298" y="3099660"/>
            <a:ext cx="2857500" cy="914400"/>
          </a:xfrm>
          <a:prstGeom prst="rect">
            <a:avLst/>
          </a:prstGeom>
        </p:spPr>
      </p:pic>
      <p:pic>
        <p:nvPicPr>
          <p:cNvPr id="1026" name="Picture 2" descr="github에 대한 이미지 검색결과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897" y="1848348"/>
            <a:ext cx="3896239" cy="1444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12553" y="4470014"/>
            <a:ext cx="1384641" cy="140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7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Design – Development EV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072951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ubuntu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353" y="1291773"/>
            <a:ext cx="4880306" cy="345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++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396" y="1998003"/>
            <a:ext cx="1297516" cy="145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ython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06" y="3931099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aspbian에 대한 이미지 검색결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13" y="1691323"/>
            <a:ext cx="2574186" cy="217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jsp/servlet에 대한 이미지 검색결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406" y="2643745"/>
            <a:ext cx="2859156" cy="176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windows에 대한 이미지 검색결과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207" y="4175996"/>
            <a:ext cx="2784297" cy="278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678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Plan &amp; Task Sharing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072951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" name="다이어그램 12"/>
          <p:cNvGraphicFramePr/>
          <p:nvPr>
            <p:extLst>
              <p:ext uri="{D42A27DB-BD31-4B8C-83A1-F6EECF244321}">
                <p14:modId xmlns:p14="http://schemas.microsoft.com/office/powerpoint/2010/main" val="2029016471"/>
              </p:ext>
            </p:extLst>
          </p:nvPr>
        </p:nvGraphicFramePr>
        <p:xfrm>
          <a:off x="2625971" y="1559432"/>
          <a:ext cx="6750534" cy="4511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8"/>
          <a:srcRect t="-1" b="1549"/>
          <a:stretch/>
        </p:blipFill>
        <p:spPr>
          <a:xfrm>
            <a:off x="5123811" y="2880897"/>
            <a:ext cx="1914525" cy="18567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35160" y="1957932"/>
            <a:ext cx="1231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rgbClr val="548235"/>
                </a:solidFill>
              </a:rPr>
              <a:t>dlib</a:t>
            </a:r>
            <a:endParaRPr lang="en-US" altLang="ko-KR" dirty="0">
              <a:solidFill>
                <a:srgbClr val="548235"/>
              </a:solidFill>
            </a:endParaRPr>
          </a:p>
          <a:p>
            <a:r>
              <a:rPr lang="en-US" altLang="ko-KR" dirty="0">
                <a:solidFill>
                  <a:srgbClr val="548235"/>
                </a:solidFill>
              </a:rPr>
              <a:t>DB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Server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Raspberry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57701" y="1957931"/>
            <a:ext cx="18709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rgbClr val="548235"/>
                </a:solidFill>
              </a:rPr>
              <a:t>dlib</a:t>
            </a:r>
            <a:endParaRPr lang="en-US" altLang="ko-KR" dirty="0">
              <a:solidFill>
                <a:srgbClr val="548235"/>
              </a:solidFill>
            </a:endParaRPr>
          </a:p>
          <a:p>
            <a:r>
              <a:rPr lang="en-US" altLang="ko-KR" dirty="0" err="1">
                <a:solidFill>
                  <a:srgbClr val="548235"/>
                </a:solidFill>
              </a:rPr>
              <a:t>OpenCV</a:t>
            </a:r>
            <a:endParaRPr lang="en-US" altLang="ko-KR" dirty="0">
              <a:solidFill>
                <a:srgbClr val="548235"/>
              </a:solidFill>
            </a:endParaRPr>
          </a:p>
          <a:p>
            <a:r>
              <a:rPr lang="en-US" altLang="ko-KR" dirty="0">
                <a:solidFill>
                  <a:srgbClr val="548235"/>
                </a:solidFill>
              </a:rPr>
              <a:t>Raspberry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Searching Paper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63062" y="4421207"/>
            <a:ext cx="17134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rgbClr val="548235"/>
                </a:solidFill>
              </a:rPr>
              <a:t>Dlib</a:t>
            </a:r>
            <a:endParaRPr lang="en-US" altLang="ko-KR" dirty="0">
              <a:solidFill>
                <a:srgbClr val="548235"/>
              </a:solidFill>
            </a:endParaRPr>
          </a:p>
          <a:p>
            <a:r>
              <a:rPr lang="en-US" altLang="ko-KR" dirty="0">
                <a:solidFill>
                  <a:srgbClr val="548235"/>
                </a:solidFill>
              </a:rPr>
              <a:t>OpenCV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Web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Raspberry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Deep Learning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36440" y="4421207"/>
            <a:ext cx="17134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548235"/>
                </a:solidFill>
              </a:rPr>
              <a:t>Web</a:t>
            </a:r>
          </a:p>
          <a:p>
            <a:r>
              <a:rPr lang="en-US" altLang="ko-KR" dirty="0">
                <a:solidFill>
                  <a:srgbClr val="548235"/>
                </a:solidFill>
              </a:rPr>
              <a:t>DB</a:t>
            </a:r>
          </a:p>
          <a:p>
            <a:r>
              <a:rPr lang="en-US" altLang="ko-KR" dirty="0" err="1">
                <a:solidFill>
                  <a:srgbClr val="548235"/>
                </a:solidFill>
              </a:rPr>
              <a:t>Caffe</a:t>
            </a:r>
            <a:endParaRPr lang="en-US" altLang="ko-KR" dirty="0">
              <a:solidFill>
                <a:srgbClr val="548235"/>
              </a:solidFill>
            </a:endParaRPr>
          </a:p>
          <a:p>
            <a:r>
              <a:rPr lang="en-US" altLang="ko-KR" dirty="0">
                <a:solidFill>
                  <a:srgbClr val="548235"/>
                </a:solidFill>
              </a:rPr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3447830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982" y="1126572"/>
            <a:ext cx="7298750" cy="527279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-50696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Plan &amp; Task Sharing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9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290" y="36576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Deploy 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072951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3" y="63926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개체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4030892"/>
              </p:ext>
            </p:extLst>
          </p:nvPr>
        </p:nvGraphicFramePr>
        <p:xfrm>
          <a:off x="3892416" y="1612358"/>
          <a:ext cx="3957806" cy="45357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Image" r:id="rId4" imgW="2869560" imgH="3288600" progId="Photoshop.Image.13">
                  <p:embed/>
                </p:oleObj>
              </mc:Choice>
              <mc:Fallback>
                <p:oleObj name="Image" r:id="rId4" imgW="2869560" imgH="3288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92416" y="1612358"/>
                        <a:ext cx="3957806" cy="45357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9420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 txBox="1">
            <a:spLocks/>
          </p:cNvSpPr>
          <p:nvPr/>
        </p:nvSpPr>
        <p:spPr>
          <a:xfrm>
            <a:off x="1027686" y="1691323"/>
            <a:ext cx="10034911" cy="457039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ko-KR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3" y="63926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4103079"/>
              </p:ext>
            </p:extLst>
          </p:nvPr>
        </p:nvGraphicFramePr>
        <p:xfrm>
          <a:off x="2206884" y="752157"/>
          <a:ext cx="19129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Image" r:id="rId4" imgW="3263400" imgH="9244440" progId="Photoshop.Image.13">
                  <p:embed/>
                </p:oleObj>
              </mc:Choice>
              <mc:Fallback>
                <p:oleObj name="Image" r:id="rId4" imgW="3263400" imgH="9244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6884" y="752157"/>
                        <a:ext cx="19129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개체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5505452"/>
              </p:ext>
            </p:extLst>
          </p:nvPr>
        </p:nvGraphicFramePr>
        <p:xfrm>
          <a:off x="8532633" y="714441"/>
          <a:ext cx="17859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" name="Image" r:id="rId6" imgW="3047400" imgH="9244440" progId="Photoshop.Image.13">
                  <p:embed/>
                </p:oleObj>
              </mc:Choice>
              <mc:Fallback>
                <p:oleObj name="Image" r:id="rId6" imgW="3047400" imgH="9244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32633" y="714441"/>
                        <a:ext cx="17859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직사각형 7"/>
          <p:cNvSpPr/>
          <p:nvPr/>
        </p:nvSpPr>
        <p:spPr>
          <a:xfrm>
            <a:off x="2829303" y="714441"/>
            <a:ext cx="885217" cy="885217"/>
          </a:xfrm>
          <a:prstGeom prst="rect">
            <a:avLst/>
          </a:prstGeom>
          <a:noFill/>
          <a:ln w="28575">
            <a:solidFill>
              <a:srgbClr val="B24C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9309154" y="727298"/>
            <a:ext cx="885217" cy="885217"/>
          </a:xfrm>
          <a:prstGeom prst="rect">
            <a:avLst/>
          </a:prstGeom>
          <a:noFill/>
          <a:ln w="28575">
            <a:solidFill>
              <a:srgbClr val="B24C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5" name="개체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8293388"/>
              </p:ext>
            </p:extLst>
          </p:nvPr>
        </p:nvGraphicFramePr>
        <p:xfrm>
          <a:off x="5361309" y="752157"/>
          <a:ext cx="191293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" name="Image" r:id="rId8" imgW="3263400" imgH="9244440" progId="Photoshop.Image.13">
                  <p:embed/>
                </p:oleObj>
              </mc:Choice>
              <mc:Fallback>
                <p:oleObj name="Image" r:id="rId8" imgW="3263400" imgH="9244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61309" y="752157"/>
                        <a:ext cx="191293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직사각형 12"/>
          <p:cNvSpPr/>
          <p:nvPr/>
        </p:nvSpPr>
        <p:spPr>
          <a:xfrm>
            <a:off x="5912206" y="770725"/>
            <a:ext cx="885217" cy="885217"/>
          </a:xfrm>
          <a:prstGeom prst="rect">
            <a:avLst/>
          </a:prstGeom>
          <a:noFill/>
          <a:ln w="28575">
            <a:solidFill>
              <a:srgbClr val="B24C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7686" y="831109"/>
            <a:ext cx="1695450" cy="56197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67044" y="954436"/>
            <a:ext cx="1695450" cy="56197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2112" y="896155"/>
            <a:ext cx="1695450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41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80410" y="2423885"/>
            <a:ext cx="2992265" cy="15494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7200" b="1">
                <a:solidFill>
                  <a:schemeClr val="accent6">
                    <a:lumMod val="75000"/>
                  </a:schemeClr>
                </a:solidFill>
              </a:rPr>
              <a:t>Q&amp;A</a:t>
            </a:r>
            <a:endParaRPr lang="ko-KR" altLang="en-US" sz="7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4607740" y="4958625"/>
            <a:ext cx="2537605" cy="57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Thank you.</a:t>
            </a:r>
            <a:endParaRPr lang="ko-KR" altLang="en-US" sz="3200" b="1" dirty="0">
              <a:solidFill>
                <a:srgbClr val="FCAB18"/>
              </a:solidFill>
              <a:latin typeface="+mj-ea"/>
              <a:ea typeface="+mj-ea"/>
              <a:cs typeface="맑은 고딕 Semilight" panose="020B0502040204020203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55186"/>
            <a:ext cx="12113231" cy="6736361"/>
          </a:xfrm>
          <a:prstGeom prst="rect">
            <a:avLst/>
          </a:prstGeom>
          <a:noFill/>
          <a:ln w="165100" cap="sq" cmpd="sng">
            <a:solidFill>
              <a:schemeClr val="accent6">
                <a:lumMod val="75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36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127" y="583873"/>
            <a:ext cx="10515600" cy="1325563"/>
          </a:xfrm>
        </p:spPr>
        <p:txBody>
          <a:bodyPr/>
          <a:lstStyle/>
          <a:p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</a:rPr>
              <a:t>Instruction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5127" y="2030136"/>
            <a:ext cx="10515600" cy="3747331"/>
          </a:xfrm>
        </p:spPr>
        <p:txBody>
          <a:bodyPr anchor="ctr"/>
          <a:lstStyle/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Feature</a:t>
            </a:r>
          </a:p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Changed parts</a:t>
            </a:r>
          </a:p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Design</a:t>
            </a:r>
          </a:p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Plan &amp; Task Sharing</a:t>
            </a:r>
          </a:p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Deploy</a:t>
            </a:r>
          </a:p>
          <a:p>
            <a:pPr marL="571486" indent="-571486">
              <a:buFont typeface="+mj-lt"/>
              <a:buAutoNum type="romanUcPeriod"/>
            </a:pPr>
            <a:r>
              <a:rPr lang="en-US" altLang="ko-KR" b="1" dirty="0">
                <a:solidFill>
                  <a:schemeClr val="bg2">
                    <a:lumMod val="50000"/>
                  </a:schemeClr>
                </a:solidFill>
              </a:rPr>
              <a:t>Q&amp;A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28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Face detection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958" y="1649686"/>
            <a:ext cx="7853363" cy="452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7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Landmark detection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819" y="1817829"/>
            <a:ext cx="10034897" cy="40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3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Normalization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face normalization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254" y="1896251"/>
            <a:ext cx="4114800" cy="382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054" y="2155838"/>
            <a:ext cx="5972175" cy="36480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137" y="1672766"/>
            <a:ext cx="4201917" cy="405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79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Feature–Feature extraction/Learning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830" y="1772312"/>
            <a:ext cx="8738875" cy="450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19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-119980"/>
            <a:ext cx="10752655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Feature matching / recognition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0370" y="1003281"/>
            <a:ext cx="11140073" cy="536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83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Face registration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6" name="Picture 4" descr="face-registration-0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705" y="1733362"/>
            <a:ext cx="8239125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124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528" y="356680"/>
            <a:ext cx="9089053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Feature – Check attendance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9268" y="1608816"/>
            <a:ext cx="10504000" cy="4668693"/>
          </a:xfr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2400" b="1" dirty="0">
                <a:latin typeface="+mn-ea"/>
              </a:rPr>
              <a:t> 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1945" y="67111"/>
            <a:ext cx="12096925" cy="6736361"/>
          </a:xfrm>
          <a:prstGeom prst="rect">
            <a:avLst/>
          </a:prstGeom>
          <a:noFill/>
          <a:ln w="165100" cap="flat" cmpd="sng">
            <a:solidFill>
              <a:schemeClr val="accent6">
                <a:lumMod val="7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1391903" y="2074965"/>
            <a:ext cx="9724437" cy="3327659"/>
            <a:chOff x="1391903" y="2074965"/>
            <a:chExt cx="9724437" cy="3327659"/>
          </a:xfrm>
        </p:grpSpPr>
        <p:pic>
          <p:nvPicPr>
            <p:cNvPr id="7" name="Picture 2" descr="https://lh4.googleusercontent.com/GCoP64wkpIAeLI2lYehevynWnxIKMl0Q00NEtscf0jDFuIistP0mNTXRzQt7Wzff5IP6rUtILi1dWflE2trpKCLX4VKgTKduIVeDwvOUMeRXfmn7bVS8oOZI7r6WYwzBYjvuTAe-GK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1903" y="2074965"/>
              <a:ext cx="5005016" cy="332765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https://lh5.googleusercontent.com/gyixpmcw6liIOrpgcu8IoapATnyGTMtbS1yIklNgp8fSS5_LBk6MIIjJbfuoqNEuw2_axzn-k0MHR_tbpQH1s0dr2kJAbki4i8u46RD8pZbuvG-a5WcaP3PV4Rf6a66HRpUnqX8FhAI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9027" y="2671272"/>
              <a:ext cx="3367313" cy="2549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화살표: 오른쪽 4"/>
            <p:cNvSpPr/>
            <p:nvPr/>
          </p:nvSpPr>
          <p:spPr>
            <a:xfrm>
              <a:off x="6388384" y="3435291"/>
              <a:ext cx="1360643" cy="815837"/>
            </a:xfrm>
            <a:prstGeom prst="rightArrow">
              <a:avLst>
                <a:gd name="adj1" fmla="val 46000"/>
                <a:gd name="adj2" fmla="val 54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72083152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1092</TotalTime>
  <Words>732</Words>
  <Application>Microsoft Office PowerPoint</Application>
  <PresentationFormat>와이드스크린</PresentationFormat>
  <Paragraphs>112</Paragraphs>
  <Slides>18</Slides>
  <Notes>18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맑은 고딕 Semilight</vt:lpstr>
      <vt:lpstr>Arial</vt:lpstr>
      <vt:lpstr>Wingdings</vt:lpstr>
      <vt:lpstr>Wingdings 2</vt:lpstr>
      <vt:lpstr>HDOfficeLightV0</vt:lpstr>
      <vt:lpstr>Image</vt:lpstr>
      <vt:lpstr>SW Capstone Design Proposal Presentation I’m Here</vt:lpstr>
      <vt:lpstr>Instruction</vt:lpstr>
      <vt:lpstr>Feature – Face detection</vt:lpstr>
      <vt:lpstr>Feature – Landmark detection</vt:lpstr>
      <vt:lpstr>Feature – Normalization</vt:lpstr>
      <vt:lpstr>Feature–Feature extraction/Learning</vt:lpstr>
      <vt:lpstr>Feature – Feature matching / recognition</vt:lpstr>
      <vt:lpstr>Feature – Face registration</vt:lpstr>
      <vt:lpstr>Feature – Check attendance</vt:lpstr>
      <vt:lpstr>Changed parts</vt:lpstr>
      <vt:lpstr>Design – Architecture</vt:lpstr>
      <vt:lpstr>Design – Module/Component</vt:lpstr>
      <vt:lpstr>Design – Development EV</vt:lpstr>
      <vt:lpstr>Plan &amp; Task Sharing</vt:lpstr>
      <vt:lpstr>Plan &amp; Task Sharing</vt:lpstr>
      <vt:lpstr>Deploy 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SW캡스톤디자인 과제1 사용 중인 서비스 / 앱 /  제품 분석</dc:title>
  <dc:creator>박세진</dc:creator>
  <cp:lastModifiedBy>박세진</cp:lastModifiedBy>
  <cp:revision>109</cp:revision>
  <dcterms:created xsi:type="dcterms:W3CDTF">2017-03-12T02:57:14Z</dcterms:created>
  <dcterms:modified xsi:type="dcterms:W3CDTF">2017-04-12T15:24:20Z</dcterms:modified>
</cp:coreProperties>
</file>

<file path=docProps/thumbnail.jpeg>
</file>